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F962-4924-423E-883B-0D0D61E49CD3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240B-E852-4810-BBFB-6D0CE6B75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7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F962-4924-423E-883B-0D0D61E49CD3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240B-E852-4810-BBFB-6D0CE6B75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98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F962-4924-423E-883B-0D0D61E49CD3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240B-E852-4810-BBFB-6D0CE6B75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58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F962-4924-423E-883B-0D0D61E49CD3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240B-E852-4810-BBFB-6D0CE6B75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0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F962-4924-423E-883B-0D0D61E49CD3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240B-E852-4810-BBFB-6D0CE6B75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86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F962-4924-423E-883B-0D0D61E49CD3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240B-E852-4810-BBFB-6D0CE6B75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0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F962-4924-423E-883B-0D0D61E49CD3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240B-E852-4810-BBFB-6D0CE6B75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931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F962-4924-423E-883B-0D0D61E49CD3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240B-E852-4810-BBFB-6D0CE6B75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8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F962-4924-423E-883B-0D0D61E49CD3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240B-E852-4810-BBFB-6D0CE6B75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935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F962-4924-423E-883B-0D0D61E49CD3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240B-E852-4810-BBFB-6D0CE6B75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535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F962-4924-423E-883B-0D0D61E49CD3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240B-E852-4810-BBFB-6D0CE6B75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95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9F962-4924-423E-883B-0D0D61E49CD3}" type="datetimeFigureOut">
              <a:rPr lang="en-US" smtClean="0"/>
              <a:t>18/05/2020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3240B-E852-4810-BBFB-6D0CE6B75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41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73" y="228600"/>
            <a:ext cx="8610600" cy="6400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29461" y="1676400"/>
            <a:ext cx="828508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ÔN TẬP GIỮA HỌC KÌ II</a:t>
            </a:r>
            <a:endParaRPr lang="en-US" sz="6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22870" y="3387069"/>
            <a:ext cx="231986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TIẾT 5</a:t>
            </a:r>
            <a:endParaRPr lang="en-US" sz="6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549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54306" y="2362200"/>
            <a:ext cx="643541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ÔN LUYỆN TẬP ĐỌC </a:t>
            </a:r>
          </a:p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VÀ HỌC THUỘC LÒNG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361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18" y="3048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HP001 4 hàng" pitchFamily="34" charset="0"/>
              </a:rPr>
              <a:t>Bài 2: Tìm bộ phận câu trả lời cho câu hỏi: Như thế nào?</a:t>
            </a:r>
            <a:endParaRPr lang="en-US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657600" y="762000"/>
            <a:ext cx="1752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400800" y="692727"/>
            <a:ext cx="14478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038600" y="1371600"/>
            <a:ext cx="27432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4800" y="1905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a) Mùa hè hoa phượng vĩ nở đỏ rực hai bên bờ sông.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33528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Ve nhởn nhơ ca hát suốt mùa hè.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101936" y="2468993"/>
            <a:ext cx="100445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9600" y="28956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29200" y="1905000"/>
            <a:ext cx="1298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đỏ rực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95400" y="3352800"/>
            <a:ext cx="1974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hởn nhơ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9308" y="3912750"/>
            <a:ext cx="142009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3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Bài 3: Đặt câu hỏi cho bộ phận câu in đậm: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676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a) Chim đậu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trắng xóa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trên những cành cây.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6418" y="3581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Bông cúc sung sướng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khôn tả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2615625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</a:t>
            </a:r>
            <a:r>
              <a:rPr lang="en-US" sz="3200" b="1" dirty="0" smtClean="0">
                <a:solidFill>
                  <a:srgbClr val="0070C0"/>
                </a:solidFill>
                <a:latin typeface="HP001 4 hàng" pitchFamily="34" charset="0"/>
              </a:rPr>
              <a:t>Chim đậu trên những cành cây như thế nào?</a:t>
            </a:r>
            <a:endParaRPr lang="en-US" sz="3200" b="1" dirty="0">
              <a:solidFill>
                <a:srgbClr val="0070C0"/>
              </a:solidFill>
              <a:latin typeface="HP001 4 hàng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055" y="4444425"/>
            <a:ext cx="7072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</a:t>
            </a:r>
            <a:r>
              <a:rPr lang="en-US" sz="3200" b="1" dirty="0" smtClean="0">
                <a:solidFill>
                  <a:srgbClr val="0070C0"/>
                </a:solidFill>
                <a:latin typeface="HP001 4 hàng" pitchFamily="34" charset="0"/>
              </a:rPr>
              <a:t>Bông cúc sung sướng như thế nào?</a:t>
            </a:r>
            <a:endParaRPr lang="en-US" sz="3200" b="1" dirty="0">
              <a:solidFill>
                <a:srgbClr val="0070C0"/>
              </a:solidFill>
              <a:latin typeface="HP001 4 hàng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77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8392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Bài 4: Nói lời đáp của em trong những trường hợp sau: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52600"/>
            <a:ext cx="929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a) Ba em nói rằng tối nay ti vi chiếu bộ phim em thích.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819400"/>
            <a:ext cx="929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Bạn em báo tin bài làm của em được điểm cao.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27" y="3962400"/>
            <a:ext cx="929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Cô giáo(thầy giáo) cho biết lớp em không đoạt giải Nhất trong tháng thi đua này.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828800" y="762000"/>
            <a:ext cx="32004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541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8392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Bài 4: Nói lời đáp của em trong những trường hợp sau: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524000"/>
            <a:ext cx="929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a) Ba em nói rằng tối nay ti vi chiếu bộ phim em thích.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828800" y="762000"/>
            <a:ext cx="32004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1000" y="23622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HP001 4 hàng" pitchFamily="34" charset="0"/>
              </a:rPr>
              <a:t>- Cảm ơn ba đã báo cho con biết!</a:t>
            </a:r>
            <a:endParaRPr lang="en-US" sz="3200" b="1" dirty="0">
              <a:solidFill>
                <a:srgbClr val="0070C0"/>
              </a:solidFill>
              <a:latin typeface="HP001 4 hàng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7927" y="32766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HP001 4 hàng" pitchFamily="34" charset="0"/>
              </a:rPr>
              <a:t>- 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3200" b="1" dirty="0" smtClean="0">
                <a:solidFill>
                  <a:srgbClr val="0070C0"/>
                </a:solidFill>
                <a:latin typeface="HP001 4 hàng" pitchFamily="34" charset="0"/>
              </a:rPr>
              <a:t>i, thích quá! Con cảm ơn ba!</a:t>
            </a:r>
            <a:endParaRPr lang="en-US" sz="3200" b="1" dirty="0">
              <a:solidFill>
                <a:srgbClr val="0070C0"/>
              </a:solidFill>
              <a:latin typeface="HP001 4 hàng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4073" y="41910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HP001 4 hàng" pitchFamily="34" charset="0"/>
              </a:rPr>
              <a:t>- 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3200" b="1" dirty="0" smtClean="0">
                <a:solidFill>
                  <a:srgbClr val="0070C0"/>
                </a:solidFill>
                <a:latin typeface="HP001 4 hàng" pitchFamily="34" charset="0"/>
              </a:rPr>
              <a:t>i, thích quá! Vậy con sẽ tranh thủ học sớm để xem mới được!</a:t>
            </a:r>
            <a:endParaRPr lang="en-US" sz="3200" b="1" dirty="0">
              <a:solidFill>
                <a:srgbClr val="0070C0"/>
              </a:solidFill>
              <a:latin typeface="HP001 4 hàng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71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8392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Bài 4: Nói lời đáp của em trong những trường hợp sau: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524000"/>
            <a:ext cx="929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Bạn em báo tin bài làm của em được điểm cao.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828800" y="762000"/>
            <a:ext cx="32004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1000" y="23622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HP001 4 hàng" pitchFamily="34" charset="0"/>
              </a:rPr>
              <a:t>- Thật ư!Cảm ơn bạn nhé.</a:t>
            </a:r>
            <a:endParaRPr lang="en-US" sz="3200" b="1" dirty="0">
              <a:solidFill>
                <a:srgbClr val="0070C0"/>
              </a:solidFill>
              <a:latin typeface="HP001 4 hàng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7927" y="32766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HP001 4 hàng" pitchFamily="34" charset="0"/>
              </a:rPr>
              <a:t>- </a:t>
            </a:r>
            <a:r>
              <a:rPr lang="en-US" sz="3200" b="1" dirty="0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Mình mừng</a:t>
            </a:r>
            <a:r>
              <a:rPr lang="en-US" sz="3200" b="1" dirty="0" smtClean="0">
                <a:solidFill>
                  <a:srgbClr val="0070C0"/>
                </a:solidFill>
                <a:latin typeface="HP001 4 hàng" pitchFamily="34" charset="0"/>
              </a:rPr>
              <a:t> quá! Rất cảm ơn bạn!</a:t>
            </a:r>
            <a:endParaRPr lang="en-US" sz="3200" b="1" dirty="0">
              <a:solidFill>
                <a:srgbClr val="0070C0"/>
              </a:solidFill>
              <a:latin typeface="HP001 4 hàng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6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8392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Bài 4: Nói lời đáp của em trong những trường hợp sau: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524000"/>
            <a:ext cx="929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Cô giáo(thầy giáo) cho biết lớp em không đoạt giải Nhất trong tháng thi đua này.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828800" y="762000"/>
            <a:ext cx="32004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1000" y="2844225"/>
            <a:ext cx="891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HP001 4 hàng" pitchFamily="34" charset="0"/>
              </a:rPr>
              <a:t>- Thưa cô, thế ạ. Tháng sau, chúng em sẽ cố gắng hơn.</a:t>
            </a:r>
            <a:endParaRPr lang="en-US" sz="3200" b="1" dirty="0">
              <a:solidFill>
                <a:srgbClr val="0070C0"/>
              </a:solidFill>
              <a:latin typeface="HP001 4 hàng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7927" y="4292025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HP001 4 hàng" pitchFamily="34" charset="0"/>
              </a:rPr>
              <a:t>- </a:t>
            </a:r>
            <a:r>
              <a:rPr lang="en-US" sz="3200" b="1" dirty="0" smtClean="0">
                <a:solidFill>
                  <a:srgbClr val="0070C0"/>
                </a:solidFill>
                <a:latin typeface="HP001 4 hàng" pitchFamily="34" charset="0"/>
                <a:cs typeface="Times New Roman" pitchFamily="18" charset="0"/>
              </a:rPr>
              <a:t>Tiếc quá cô nhỉ</a:t>
            </a:r>
            <a:r>
              <a:rPr lang="en-US" sz="3200" b="1" dirty="0" smtClean="0">
                <a:solidFill>
                  <a:srgbClr val="0070C0"/>
                </a:solidFill>
                <a:latin typeface="HP001 4 hàng" pitchFamily="34" charset="0"/>
              </a:rPr>
              <a:t>!Tháng sau, nhất định lớp mình sẽ đoạt giải.</a:t>
            </a:r>
            <a:endParaRPr lang="en-US" sz="3200" b="1" dirty="0">
              <a:solidFill>
                <a:srgbClr val="0070C0"/>
              </a:solidFill>
              <a:latin typeface="HP001 4 hàng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41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361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Bài 2: Tìm bộ phận câu trả lời cho câu hỏi: Như thế nào?</vt:lpstr>
      <vt:lpstr>Bài 3: Đặt câu hỏi cho bộ phận câu in đậm:</vt:lpstr>
      <vt:lpstr>Bài 4: Nói lời đáp của em trong những trường hợp sau:</vt:lpstr>
      <vt:lpstr>Bài 4: Nói lời đáp của em trong những trường hợp sau:</vt:lpstr>
      <vt:lpstr>Bài 4: Nói lời đáp của em trong những trường hợp sau:</vt:lpstr>
      <vt:lpstr>Bài 4: Nói lời đáp của em trong những trường hợp sau: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Administrator_PC</dc:creator>
  <cp:lastModifiedBy>Administrator_PC</cp:lastModifiedBy>
  <cp:revision>8</cp:revision>
  <dcterms:created xsi:type="dcterms:W3CDTF">2020-05-18T13:10:48Z</dcterms:created>
  <dcterms:modified xsi:type="dcterms:W3CDTF">2020-05-18T14:37:34Z</dcterms:modified>
</cp:coreProperties>
</file>